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89" r:id="rId3"/>
    <p:sldId id="290" r:id="rId4"/>
    <p:sldId id="291" r:id="rId5"/>
    <p:sldId id="303" r:id="rId6"/>
    <p:sldId id="292" r:id="rId7"/>
    <p:sldId id="294" r:id="rId8"/>
    <p:sldId id="295" r:id="rId9"/>
    <p:sldId id="301" r:id="rId10"/>
    <p:sldId id="293" r:id="rId11"/>
    <p:sldId id="278" r:id="rId12"/>
    <p:sldId id="279" r:id="rId13"/>
    <p:sldId id="280" r:id="rId14"/>
    <p:sldId id="287" r:id="rId15"/>
    <p:sldId id="282" r:id="rId16"/>
    <p:sldId id="273" r:id="rId17"/>
    <p:sldId id="304" r:id="rId18"/>
    <p:sldId id="285" r:id="rId19"/>
    <p:sldId id="284" r:id="rId20"/>
    <p:sldId id="263" r:id="rId21"/>
    <p:sldId id="302" r:id="rId22"/>
    <p:sldId id="299" r:id="rId23"/>
    <p:sldId id="267" r:id="rId24"/>
    <p:sldId id="297" r:id="rId25"/>
    <p:sldId id="286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5932-2008-470C-84F9-2E7E807D1007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98742-BF00-4C16-BF99-9468F1A8B8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3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example, distrust in the security of Enigma was reportedly linked to the Director-General of Signals for the Luftwaffe in WWII refusing to send operational orders by radio </a:t>
            </a:r>
          </a:p>
          <a:p>
            <a:pPr marL="0" indent="0">
              <a:buNone/>
            </a:pPr>
            <a:r>
              <a:rPr lang="en-GB" dirty="0" smtClean="0"/>
              <a:t>(Ratcliff, 2006).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D2BEA-2993-4C20-AA67-14A1E141A14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105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88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98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09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8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70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6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10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7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4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16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1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C66-B007-4308-9DE0-06E23E682910}" type="datetimeFigureOut">
              <a:rPr lang="en-AU" smtClean="0"/>
              <a:t>9/12/2014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2ACD4-AABC-4DDD-9E2E-7E1BFED72F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29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#_ENREF_7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477963" y="3623374"/>
            <a:ext cx="9144000" cy="2493962"/>
          </a:xfrm>
        </p:spPr>
        <p:txBody>
          <a:bodyPr>
            <a:normAutofit fontScale="90000"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The Risk Management of Tactical Cyber Threats in Australian Army Operations</a:t>
            </a:r>
            <a:r>
              <a:rPr lang="en-AU" sz="3200" dirty="0" smtClean="0">
                <a:latin typeface="Arial" charset="0"/>
              </a:rPr>
              <a:t/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/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/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>David Ormrod</a:t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>UNSW PhD Candidate</a:t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/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>Supervisor: Dr Edward Lewis</a:t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>UNSW Co-Supervisor: Dr Spike Barlow</a:t>
            </a:r>
            <a:br>
              <a:rPr lang="en-AU" sz="3200" dirty="0" smtClean="0">
                <a:latin typeface="Arial" charset="0"/>
              </a:rPr>
            </a:br>
            <a:r>
              <a:rPr lang="en-AU" sz="3200" dirty="0" smtClean="0">
                <a:latin typeface="Arial" charset="0"/>
              </a:rPr>
              <a:t>DSTO Co-Supervisor: Dr Fred Bowden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963" y="5385816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 smtClean="0">
                <a:ea typeface="Verdana" pitchFamily="34" charset="0"/>
                <a:cs typeface="Arial" panose="020B0604020202020204" pitchFamily="34" charset="0"/>
              </a:rPr>
              <a:t>The target of a cyber attack should be the human interface </a:t>
            </a:r>
            <a:endParaRPr lang="en-AU" sz="40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088137" y="2115446"/>
            <a:ext cx="4801217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31775" indent="-231775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Offensive Cyber Operations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088137" y="2578996"/>
            <a:ext cx="4801218" cy="32489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Deny an adversary’s use or access to information, thereby impacting their decision making process.</a:t>
            </a:r>
          </a:p>
          <a:p>
            <a:pPr marL="109728" lvl="0">
              <a:spcBef>
                <a:spcPct val="20000"/>
              </a:spcBef>
              <a:defRPr/>
            </a:pPr>
            <a:r>
              <a:rPr lang="en-US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	</a:t>
            </a:r>
            <a:r>
              <a:rPr lang="en-US" sz="17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Source: </a:t>
            </a:r>
            <a:r>
              <a:rPr lang="en-AU" sz="1700" dirty="0" smtClean="0"/>
              <a:t>United </a:t>
            </a:r>
            <a:r>
              <a:rPr lang="en-AU" sz="1700" dirty="0"/>
              <a:t>States </a:t>
            </a:r>
            <a:r>
              <a:rPr lang="en-AU" sz="1700" dirty="0" smtClean="0"/>
              <a:t>Army FM3-38</a:t>
            </a:r>
            <a:endParaRPr lang="en-US" sz="17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Malware signatures can trigger intrusion detection systems, in itself reducing trust.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184629" y="2578996"/>
            <a:ext cx="4879611" cy="32489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109728" lvl="0">
              <a:spcBef>
                <a:spcPct val="20000"/>
              </a:spcBef>
              <a:defRPr/>
            </a:pPr>
            <a:r>
              <a:rPr lang="en-US" sz="2000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“The benefits to an attacker using cyber exploits are potentially spectacular… Military Commanders may rapidly lose trust in the information… Once lost, that trust is very difficult to regain”. </a:t>
            </a:r>
          </a:p>
          <a:p>
            <a:pPr marL="109728" lvl="0">
              <a:spcBef>
                <a:spcPct val="20000"/>
              </a:spcBef>
              <a:defRPr/>
            </a:pPr>
            <a:endParaRPr lang="en-US" sz="2000" i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0" algn="r"/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Source: </a:t>
            </a:r>
            <a:r>
              <a:rPr lang="en-US" sz="16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Defense Science Board, </a:t>
            </a: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2013</a:t>
            </a:r>
          </a:p>
          <a:p>
            <a:pPr marL="109728" lvl="0">
              <a:spcBef>
                <a:spcPct val="20000"/>
              </a:spcBef>
              <a:defRPr/>
            </a:pPr>
            <a:endParaRPr lang="en-US" sz="16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206219" y="2130686"/>
            <a:ext cx="4858021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31775" indent="-231775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Benefits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0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Contributions to Knowledge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1651889"/>
            <a:ext cx="10515600" cy="4711700"/>
          </a:xfrm>
        </p:spPr>
        <p:txBody>
          <a:bodyPr>
            <a:noAutofit/>
          </a:bodyPr>
          <a:lstStyle/>
          <a:p>
            <a:pPr eaLnBrk="1" hangingPunct="1"/>
            <a:endParaRPr lang="en-AU" dirty="0">
              <a:latin typeface="Arial" charset="0"/>
            </a:endParaRPr>
          </a:p>
          <a:p>
            <a:pPr eaLnBrk="1" hangingPunct="1"/>
            <a:r>
              <a:rPr lang="en-AU" dirty="0" smtClean="0">
                <a:latin typeface="Arial" charset="0"/>
              </a:rPr>
              <a:t>Provide a method for measuring the effect of a successful C4ISR information attack on tactical land combat objectives in order to determine the best response to its risks; and</a:t>
            </a:r>
          </a:p>
          <a:p>
            <a:pPr eaLnBrk="1" hangingPunct="1"/>
            <a:endParaRPr lang="en-AU" dirty="0" smtClean="0">
              <a:latin typeface="Arial" charset="0"/>
            </a:endParaRPr>
          </a:p>
          <a:p>
            <a:pPr eaLnBrk="1" hangingPunct="1"/>
            <a:r>
              <a:rPr lang="en-AU" dirty="0" smtClean="0">
                <a:latin typeface="Arial" charset="0"/>
              </a:rPr>
              <a:t>Defining the role of resilience on military tactical decision environments despite the growing dependence on technology in command and control.</a:t>
            </a:r>
          </a:p>
          <a:p>
            <a:pPr eaLnBrk="1" hangingPunct="1"/>
            <a:endParaRPr lang="en-A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0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Research Questions</a:t>
            </a:r>
          </a:p>
        </p:txBody>
      </p:sp>
      <p:sp>
        <p:nvSpPr>
          <p:cNvPr id="5" name="CPTK03NUML01l00"/>
          <p:cNvSpPr/>
          <p:nvPr/>
        </p:nvSpPr>
        <p:spPr>
          <a:xfrm>
            <a:off x="1785366" y="1957981"/>
            <a:ext cx="8429625" cy="795338"/>
          </a:xfrm>
          <a:prstGeom prst="roundRect">
            <a:avLst>
              <a:gd name="adj" fmla="val 10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PTK03NUMR01z18l00f00s00j0l"/>
          <p:cNvSpPr txBox="1">
            <a:spLocks noChangeArrowheads="1"/>
          </p:cNvSpPr>
          <p:nvPr/>
        </p:nvSpPr>
        <p:spPr bwMode="auto">
          <a:xfrm>
            <a:off x="2580704" y="1957981"/>
            <a:ext cx="74295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</a:pPr>
            <a:r>
              <a:rPr lang="en-US" b="1" i="1" dirty="0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What contribution does information deception make to tactical military operations when it forms part of an integrated deception plan? </a:t>
            </a:r>
          </a:p>
        </p:txBody>
      </p:sp>
      <p:sp>
        <p:nvSpPr>
          <p:cNvPr id="7" name="CPTK05NUMO01z28s00l00j0c"/>
          <p:cNvSpPr/>
          <p:nvPr/>
        </p:nvSpPr>
        <p:spPr>
          <a:xfrm>
            <a:off x="1785366" y="1957981"/>
            <a:ext cx="911225" cy="7953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  <a:defRPr/>
            </a:pPr>
            <a:r>
              <a:rPr lang="en-A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Q1</a:t>
            </a:r>
            <a:endParaRPr lang="en-A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PTK03NUML02l00"/>
          <p:cNvSpPr/>
          <p:nvPr/>
        </p:nvSpPr>
        <p:spPr>
          <a:xfrm>
            <a:off x="1785366" y="2848569"/>
            <a:ext cx="8429625" cy="795337"/>
          </a:xfrm>
          <a:prstGeom prst="roundRect">
            <a:avLst>
              <a:gd name="adj" fmla="val 10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PTK03NUMR02z18l00f00s00j0l"/>
          <p:cNvSpPr txBox="1">
            <a:spLocks noChangeArrowheads="1"/>
          </p:cNvSpPr>
          <p:nvPr/>
        </p:nvSpPr>
        <p:spPr bwMode="auto">
          <a:xfrm>
            <a:off x="2580704" y="2848569"/>
            <a:ext cx="74295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</a:pPr>
            <a:r>
              <a:rPr lang="en-US" b="1" i="1" dirty="0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What effect can a successful information attack have on tactical combat outcomes? </a:t>
            </a:r>
          </a:p>
        </p:txBody>
      </p:sp>
      <p:sp>
        <p:nvSpPr>
          <p:cNvPr id="10" name="CPTK05NUMO02z28s00l00j0c"/>
          <p:cNvSpPr/>
          <p:nvPr/>
        </p:nvSpPr>
        <p:spPr>
          <a:xfrm>
            <a:off x="1785366" y="2848569"/>
            <a:ext cx="911225" cy="795337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  <a:defRPr/>
            </a:pPr>
            <a:r>
              <a:rPr lang="en-A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Q2</a:t>
            </a:r>
            <a:endParaRPr lang="en-A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PTK03NUML03l00"/>
          <p:cNvSpPr/>
          <p:nvPr/>
        </p:nvSpPr>
        <p:spPr>
          <a:xfrm>
            <a:off x="1785366" y="3753444"/>
            <a:ext cx="8429625" cy="795337"/>
          </a:xfrm>
          <a:prstGeom prst="roundRect">
            <a:avLst>
              <a:gd name="adj" fmla="val 10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PTK03NUMR03z18l00f00s00j0l"/>
          <p:cNvSpPr txBox="1">
            <a:spLocks noChangeArrowheads="1"/>
          </p:cNvSpPr>
          <p:nvPr/>
        </p:nvSpPr>
        <p:spPr bwMode="auto">
          <a:xfrm>
            <a:off x="2580704" y="3753444"/>
            <a:ext cx="74295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</a:pPr>
            <a:r>
              <a:rPr lang="en-US" b="1" i="1" dirty="0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How does a tactical combat decision maker manage the risks associated with an information attack on their C4ISR system?</a:t>
            </a:r>
          </a:p>
        </p:txBody>
      </p:sp>
      <p:sp>
        <p:nvSpPr>
          <p:cNvPr id="13" name="CPTK05NUMO03z28s00l00j0c"/>
          <p:cNvSpPr/>
          <p:nvPr/>
        </p:nvSpPr>
        <p:spPr>
          <a:xfrm>
            <a:off x="1785366" y="3753444"/>
            <a:ext cx="911225" cy="795337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  <a:defRPr/>
            </a:pPr>
            <a:r>
              <a:rPr lang="en-A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Q3</a:t>
            </a:r>
            <a:endParaRPr lang="en-A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PTK03NUML04l00"/>
          <p:cNvSpPr/>
          <p:nvPr/>
        </p:nvSpPr>
        <p:spPr>
          <a:xfrm>
            <a:off x="1785366" y="4682131"/>
            <a:ext cx="8429625" cy="795338"/>
          </a:xfrm>
          <a:prstGeom prst="roundRect">
            <a:avLst>
              <a:gd name="adj" fmla="val 10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PTK03NUMR04z18l00f00s00j0l"/>
          <p:cNvSpPr txBox="1">
            <a:spLocks noChangeArrowheads="1"/>
          </p:cNvSpPr>
          <p:nvPr/>
        </p:nvSpPr>
        <p:spPr bwMode="auto">
          <a:xfrm>
            <a:off x="2580704" y="4682131"/>
            <a:ext cx="74295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</a:pPr>
            <a:r>
              <a:rPr lang="en-US" b="1" i="1" dirty="0" smtClean="0">
                <a:solidFill>
                  <a:srgbClr val="292929"/>
                </a:solidFill>
                <a:latin typeface="Arial" pitchFamily="34" charset="0"/>
                <a:cs typeface="Arial" pitchFamily="34" charset="0"/>
              </a:rPr>
              <a:t>What role does resilience play in the military tactical decision environment?</a:t>
            </a:r>
          </a:p>
        </p:txBody>
      </p:sp>
      <p:sp>
        <p:nvSpPr>
          <p:cNvPr id="16" name="CPTK05NUMO04z28s00l00j0c"/>
          <p:cNvSpPr/>
          <p:nvPr/>
        </p:nvSpPr>
        <p:spPr>
          <a:xfrm>
            <a:off x="1785366" y="4682131"/>
            <a:ext cx="911225" cy="79533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852" tIns="89852" rIns="89852" bIns="89852" anchor="ctr"/>
          <a:lstStyle/>
          <a:p>
            <a:pPr algn="ctr">
              <a:spcAft>
                <a:spcPct val="25000"/>
              </a:spcAft>
              <a:buClr>
                <a:schemeClr val="accent2"/>
              </a:buClr>
              <a:buSzPct val="80000"/>
              <a:defRPr/>
            </a:pPr>
            <a:r>
              <a:rPr lang="en-AU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Q4</a:t>
            </a:r>
            <a:endParaRPr lang="en-AU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3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Hypothesis for Q2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400" dirty="0" smtClean="0">
                <a:latin typeface="Arial" charset="0"/>
              </a:rPr>
              <a:t>Q2: What effect can a successful information attack have on tactical combat outcomes?</a:t>
            </a:r>
          </a:p>
          <a:p>
            <a:pPr eaLnBrk="1" hangingPunct="1"/>
            <a:endParaRPr lang="en-AU" sz="2400" dirty="0" smtClean="0">
              <a:latin typeface="Arial" charset="0"/>
            </a:endParaRPr>
          </a:p>
          <a:p>
            <a:pPr lvl="1" eaLnBrk="1" hangingPunct="1"/>
            <a:r>
              <a:rPr lang="en-AU" i="1" dirty="0" smtClean="0">
                <a:latin typeface="Arial" charset="0"/>
              </a:rPr>
              <a:t>H1 Alternative: A successful information attack on a C4ISR system has a negative effect on the victim’s tactical combat capability (</a:t>
            </a:r>
            <a:r>
              <a:rPr lang="en-AU" i="1" dirty="0" err="1" smtClean="0">
                <a:latin typeface="Arial" charset="0"/>
              </a:rPr>
              <a:t>BattleGroup</a:t>
            </a:r>
            <a:r>
              <a:rPr lang="en-AU" i="1" dirty="0" smtClean="0">
                <a:latin typeface="Arial" charset="0"/>
              </a:rPr>
              <a:t> level).</a:t>
            </a:r>
          </a:p>
          <a:p>
            <a:pPr lvl="2" eaLnBrk="1" hangingPunct="1"/>
            <a:r>
              <a:rPr lang="en-AU" i="1" dirty="0" smtClean="0">
                <a:latin typeface="Arial" charset="0"/>
              </a:rPr>
              <a:t>Increased casualties, increased duration (time), increased resources expended and decreased situational awareness.</a:t>
            </a:r>
          </a:p>
          <a:p>
            <a:pPr lvl="1" eaLnBrk="1" hangingPunct="1">
              <a:buFont typeface="Arial" charset="0"/>
              <a:buNone/>
            </a:pPr>
            <a:endParaRPr lang="en-AU" dirty="0" smtClean="0">
              <a:latin typeface="Arial" charset="0"/>
            </a:endParaRPr>
          </a:p>
          <a:p>
            <a:pPr lvl="1" eaLnBrk="1" hangingPunct="1"/>
            <a:r>
              <a:rPr lang="en-AU" i="1" dirty="0" smtClean="0">
                <a:latin typeface="Arial" charset="0"/>
              </a:rPr>
              <a:t>H0 Null: A successful information attack on a C4ISR system has no effect on tactical combat capability (</a:t>
            </a:r>
            <a:r>
              <a:rPr lang="en-AU" i="1" dirty="0" err="1" smtClean="0">
                <a:latin typeface="Arial" charset="0"/>
              </a:rPr>
              <a:t>BattleGroup</a:t>
            </a:r>
            <a:r>
              <a:rPr lang="en-AU" i="1" dirty="0" smtClean="0">
                <a:latin typeface="Arial" charset="0"/>
              </a:rPr>
              <a:t> level).</a:t>
            </a:r>
            <a:endParaRPr lang="en-AU" dirty="0" smtClean="0">
              <a:latin typeface="Arial" charset="0"/>
            </a:endParaRPr>
          </a:p>
          <a:p>
            <a:pPr eaLnBrk="1" hangingPunct="1"/>
            <a:endParaRPr lang="en-AU" i="1" dirty="0" smtClean="0">
              <a:latin typeface="Arial" charset="0"/>
            </a:endParaRPr>
          </a:p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6801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64592"/>
            <a:ext cx="10661904" cy="1143000"/>
          </a:xfrm>
        </p:spPr>
        <p:txBody>
          <a:bodyPr>
            <a:noAutofit/>
          </a:bodyPr>
          <a:lstStyle/>
          <a:p>
            <a:r>
              <a:rPr lang="en-AU" dirty="0"/>
              <a:t>Observing the relationship between effects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85617" y="4869275"/>
            <a:ext cx="1640881" cy="1684942"/>
            <a:chOff x="369313" y="1802992"/>
            <a:chExt cx="1640881" cy="1684942"/>
          </a:xfrm>
          <a:solidFill>
            <a:srgbClr val="0070C0"/>
          </a:solidFill>
        </p:grpSpPr>
        <p:sp>
          <p:nvSpPr>
            <p:cNvPr id="5" name="Rectangle 4"/>
            <p:cNvSpPr/>
            <p:nvPr/>
          </p:nvSpPr>
          <p:spPr>
            <a:xfrm>
              <a:off x="369313" y="1802992"/>
              <a:ext cx="1640881" cy="168494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69313" y="1802992"/>
              <a:ext cx="1640881" cy="16849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290534" rIns="113792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Intrusion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Destruction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Collection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Compromise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5617" y="3068960"/>
            <a:ext cx="1640881" cy="1684942"/>
            <a:chOff x="2752311" y="1802992"/>
            <a:chExt cx="1640881" cy="1684942"/>
          </a:xfrm>
          <a:solidFill>
            <a:srgbClr val="0070C0"/>
          </a:solidFill>
        </p:grpSpPr>
        <p:sp>
          <p:nvSpPr>
            <p:cNvPr id="14" name="Rectangle 13"/>
            <p:cNvSpPr/>
            <p:nvPr/>
          </p:nvSpPr>
          <p:spPr>
            <a:xfrm>
              <a:off x="2752311" y="1802992"/>
              <a:ext cx="1640881" cy="168494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752311" y="1802992"/>
              <a:ext cx="1640881" cy="16849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290534" rIns="113792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Deceive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Distract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Deny SA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Reduce trust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85617" y="1268645"/>
            <a:ext cx="1640881" cy="1684942"/>
            <a:chOff x="5135309" y="1802992"/>
            <a:chExt cx="1640881" cy="1684942"/>
          </a:xfrm>
          <a:solidFill>
            <a:srgbClr val="0070C0"/>
          </a:solidFill>
        </p:grpSpPr>
        <p:sp>
          <p:nvSpPr>
            <p:cNvPr id="17" name="Rectangle 16"/>
            <p:cNvSpPr/>
            <p:nvPr/>
          </p:nvSpPr>
          <p:spPr>
            <a:xfrm>
              <a:off x="5135309" y="1802992"/>
              <a:ext cx="1640881" cy="168494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135309" y="1802992"/>
              <a:ext cx="1640881" cy="16849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290534" rIns="113792" bIns="113792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Block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Breach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Clear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1600" dirty="0"/>
                <a:t>Destroy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25177" y="5152498"/>
            <a:ext cx="32542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400" dirty="0"/>
              <a:t>Data and Information </a:t>
            </a:r>
          </a:p>
          <a:p>
            <a:pPr lvl="0"/>
            <a:r>
              <a:rPr lang="en-AU" sz="2400" dirty="0"/>
              <a:t>(Cyber Electro Magnetic </a:t>
            </a:r>
          </a:p>
          <a:p>
            <a:pPr lvl="0"/>
            <a:r>
              <a:rPr lang="en-AU" sz="2400" dirty="0"/>
              <a:t>Operations)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25178" y="3356993"/>
            <a:ext cx="30317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400" dirty="0"/>
              <a:t>Situational Awareness </a:t>
            </a:r>
          </a:p>
          <a:p>
            <a:pPr lvl="0"/>
            <a:r>
              <a:rPr lang="en-AU" sz="2400" dirty="0"/>
              <a:t>(Temporal and Cultural</a:t>
            </a:r>
          </a:p>
          <a:p>
            <a:pPr lvl="0"/>
            <a:r>
              <a:rPr lang="en-AU" sz="2400" dirty="0"/>
              <a:t>Systems)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25177" y="1561488"/>
            <a:ext cx="21764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400" dirty="0"/>
              <a:t>Battlefield </a:t>
            </a:r>
          </a:p>
          <a:p>
            <a:pPr lvl="0"/>
            <a:r>
              <a:rPr lang="en-AU" sz="2400" dirty="0"/>
              <a:t>(Kinetic System)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37" y="1457876"/>
            <a:ext cx="2714892" cy="13230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28" y="4903473"/>
            <a:ext cx="2191777" cy="16507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64" y="3092515"/>
            <a:ext cx="2008708" cy="15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Research Method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2400" dirty="0" smtClean="0">
                <a:latin typeface="Arial" charset="0"/>
              </a:rPr>
              <a:t>Quantitative dominant mixed methods research approach.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Triangulation.</a:t>
            </a:r>
          </a:p>
          <a:p>
            <a:pPr eaLnBrk="1" hangingPunct="1"/>
            <a:r>
              <a:rPr lang="en-GB" sz="2400" dirty="0" smtClean="0">
                <a:latin typeface="Arial" charset="0"/>
              </a:rPr>
              <a:t>Experimentation campaign - Sequential triangulation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Phase 1. Literature review.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Phase 2. Historical analysis.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Phase 3. Semi structured interviews (</a:t>
            </a:r>
            <a:r>
              <a:rPr lang="en-AU" dirty="0" err="1" smtClean="0">
                <a:latin typeface="Arial" charset="0"/>
              </a:rPr>
              <a:t>approx</a:t>
            </a:r>
            <a:r>
              <a:rPr lang="en-AU" dirty="0" smtClean="0">
                <a:latin typeface="Arial" charset="0"/>
              </a:rPr>
              <a:t> 60 Army officers).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Phase 4. Model development</a:t>
            </a:r>
            <a:r>
              <a:rPr lang="en-AU" dirty="0" smtClean="0">
                <a:latin typeface="Arial" charset="0"/>
              </a:rPr>
              <a:t>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Phase 5. Cyber range – representation of communications and cyber model.</a:t>
            </a:r>
            <a:endParaRPr lang="en-AU" dirty="0" smtClean="0">
              <a:latin typeface="Arial" charset="0"/>
            </a:endParaRPr>
          </a:p>
          <a:p>
            <a:pPr lvl="1"/>
            <a:r>
              <a:rPr lang="en-AU" dirty="0" smtClean="0">
                <a:latin typeface="Arial" charset="0"/>
              </a:rPr>
              <a:t>Phase </a:t>
            </a:r>
            <a:r>
              <a:rPr lang="en-AU" dirty="0">
                <a:latin typeface="Arial" charset="0"/>
              </a:rPr>
              <a:t>6</a:t>
            </a:r>
            <a:r>
              <a:rPr lang="en-AU" dirty="0" smtClean="0">
                <a:latin typeface="Arial" charset="0"/>
              </a:rPr>
              <a:t>. Combat simulation </a:t>
            </a:r>
            <a:r>
              <a:rPr lang="en-AU" dirty="0">
                <a:latin typeface="Arial" charset="0"/>
              </a:rPr>
              <a:t>1</a:t>
            </a:r>
            <a:r>
              <a:rPr lang="en-AU" dirty="0" smtClean="0">
                <a:latin typeface="Arial" charset="0"/>
              </a:rPr>
              <a:t> - Constructive</a:t>
            </a:r>
            <a:r>
              <a:rPr lang="en-AU" dirty="0">
                <a:latin typeface="Arial" charset="0"/>
              </a:rPr>
              <a:t>, closed.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Phase </a:t>
            </a:r>
            <a:r>
              <a:rPr lang="en-AU" dirty="0" smtClean="0">
                <a:latin typeface="Arial" charset="0"/>
              </a:rPr>
              <a:t>7. Combat simulation </a:t>
            </a:r>
            <a:r>
              <a:rPr lang="en-AU" dirty="0" smtClean="0">
                <a:latin typeface="Arial" charset="0"/>
              </a:rPr>
              <a:t>2 - </a:t>
            </a:r>
            <a:r>
              <a:rPr lang="en-AU" dirty="0">
                <a:latin typeface="Arial" charset="0"/>
              </a:rPr>
              <a:t>Human-in-the-loop</a:t>
            </a:r>
            <a:r>
              <a:rPr lang="en-AU" dirty="0" smtClean="0">
                <a:latin typeface="Arial" charset="0"/>
              </a:rPr>
              <a:t>.</a:t>
            </a:r>
            <a:endParaRPr lang="en-A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1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Proposed Simulation Toolset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2185"/>
            <a:ext cx="5181600" cy="1801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u="sng" dirty="0" smtClean="0"/>
              <a:t>Human in the Loop</a:t>
            </a:r>
          </a:p>
          <a:p>
            <a:r>
              <a:rPr lang="en-AU" sz="2000" dirty="0" err="1" smtClean="0"/>
              <a:t>OneSAF</a:t>
            </a:r>
            <a:r>
              <a:rPr lang="en-AU" sz="2000" dirty="0" smtClean="0"/>
              <a:t>/JCATS or VBS3:</a:t>
            </a:r>
          </a:p>
          <a:p>
            <a:pPr lvl="1"/>
            <a:r>
              <a:rPr lang="en-AU" sz="2000" dirty="0" smtClean="0"/>
              <a:t>US Army entity level land combat simulation – may include visualisation</a:t>
            </a:r>
          </a:p>
          <a:p>
            <a:pPr lvl="1"/>
            <a:r>
              <a:rPr lang="en-AU" sz="2000" dirty="0" smtClean="0"/>
              <a:t>Higher fidelity but requires command input (human)</a:t>
            </a:r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3" y="3533410"/>
            <a:ext cx="4829698" cy="2986262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976743" y="1472185"/>
            <a:ext cx="4829698" cy="1964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u="sng" dirty="0" smtClean="0"/>
              <a:t>Closed Loop</a:t>
            </a:r>
          </a:p>
          <a:p>
            <a:r>
              <a:rPr lang="en-AU" sz="2000" dirty="0" err="1" smtClean="0"/>
              <a:t>EINSTein</a:t>
            </a:r>
            <a:r>
              <a:rPr lang="en-AU" sz="2000" dirty="0" smtClean="0"/>
              <a:t>/CROCADILE/MANA:</a:t>
            </a:r>
          </a:p>
          <a:p>
            <a:pPr lvl="1"/>
            <a:r>
              <a:rPr lang="en-AU" sz="2000" dirty="0" smtClean="0"/>
              <a:t>Multi-agent </a:t>
            </a:r>
            <a:r>
              <a:rPr lang="en-AU" sz="2000" dirty="0"/>
              <a:t>c</a:t>
            </a:r>
            <a:r>
              <a:rPr lang="en-AU" sz="2000" dirty="0" smtClean="0"/>
              <a:t>ombat simulation</a:t>
            </a:r>
          </a:p>
          <a:p>
            <a:pPr lvl="1"/>
            <a:r>
              <a:rPr lang="en-AU" sz="2000" dirty="0" smtClean="0"/>
              <a:t>Self organised emergent behaviour</a:t>
            </a:r>
          </a:p>
          <a:p>
            <a:pPr lvl="1"/>
            <a:r>
              <a:rPr lang="en-AU" sz="2000" dirty="0" smtClean="0"/>
              <a:t>Programmable agent behaviours</a:t>
            </a:r>
            <a:endParaRPr lang="en-AU" sz="2000" dirty="0"/>
          </a:p>
        </p:txBody>
      </p:sp>
      <p:pic>
        <p:nvPicPr>
          <p:cNvPr id="10" name="Picture 9" descr="Macintosh HD:Users:ormrodd:Desktop:FlankingVehsBF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24266"/>
            <a:ext cx="5181599" cy="2986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02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Cyber Range</a:t>
            </a:r>
            <a:endParaRPr lang="en-AU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 smtClean="0">
                <a:latin typeface="Arial" charset="0"/>
              </a:rPr>
              <a:t>Representation of:</a:t>
            </a:r>
          </a:p>
          <a:p>
            <a:pPr lvl="1"/>
            <a:r>
              <a:rPr lang="en-AU" dirty="0" smtClean="0">
                <a:latin typeface="Arial" charset="0"/>
              </a:rPr>
              <a:t>Virtual environment;</a:t>
            </a:r>
          </a:p>
          <a:p>
            <a:pPr lvl="1"/>
            <a:r>
              <a:rPr lang="en-AU" dirty="0" smtClean="0">
                <a:latin typeface="Arial" charset="0"/>
              </a:rPr>
              <a:t>Data packets;</a:t>
            </a:r>
          </a:p>
          <a:p>
            <a:pPr lvl="1"/>
            <a:r>
              <a:rPr lang="en-AU" dirty="0" smtClean="0">
                <a:latin typeface="Arial" charset="0"/>
              </a:rPr>
              <a:t>Communication nodes</a:t>
            </a:r>
            <a:r>
              <a:rPr lang="en-AU" dirty="0" smtClean="0">
                <a:latin typeface="Arial" charset="0"/>
              </a:rPr>
              <a:t>.</a:t>
            </a:r>
          </a:p>
          <a:p>
            <a:pPr marL="457200" lvl="1" indent="0">
              <a:buNone/>
            </a:pPr>
            <a:endParaRPr lang="en-AU" dirty="0" smtClean="0">
              <a:latin typeface="Arial" charset="0"/>
            </a:endParaRPr>
          </a:p>
          <a:p>
            <a:r>
              <a:rPr lang="en-AU" dirty="0" smtClean="0">
                <a:latin typeface="Arial" charset="0"/>
              </a:rPr>
              <a:t>Allows:</a:t>
            </a:r>
          </a:p>
          <a:p>
            <a:pPr lvl="1"/>
            <a:r>
              <a:rPr lang="en-AU" dirty="0" smtClean="0">
                <a:latin typeface="Arial" charset="0"/>
              </a:rPr>
              <a:t>Injection of malicious files;</a:t>
            </a:r>
          </a:p>
          <a:p>
            <a:pPr lvl="1"/>
            <a:r>
              <a:rPr lang="en-AU" dirty="0" smtClean="0">
                <a:latin typeface="Arial" charset="0"/>
              </a:rPr>
              <a:t>Disruption of data;</a:t>
            </a:r>
            <a:endParaRPr lang="en-AU" dirty="0" smtClean="0">
              <a:latin typeface="Arial" charset="0"/>
            </a:endParaRPr>
          </a:p>
          <a:p>
            <a:pPr lvl="1"/>
            <a:r>
              <a:rPr lang="en-AU" dirty="0" smtClean="0">
                <a:latin typeface="Arial" charset="0"/>
              </a:rPr>
              <a:t>Attacks on specific nodes.</a:t>
            </a:r>
            <a:r>
              <a:rPr lang="en-AU" dirty="0" smtClean="0">
                <a:latin typeface="Arial" charset="0"/>
              </a:rPr>
              <a:t> </a:t>
            </a:r>
          </a:p>
          <a:p>
            <a:pPr lvl="1"/>
            <a:endParaRPr lang="en-AU" dirty="0">
              <a:latin typeface="Arial" charset="0"/>
            </a:endParaRPr>
          </a:p>
          <a:p>
            <a:r>
              <a:rPr lang="en-AU" dirty="0" smtClean="0">
                <a:latin typeface="Arial" charset="0"/>
              </a:rPr>
              <a:t>Comparison of data, information and decisions.</a:t>
            </a:r>
            <a:endParaRPr lang="en-AU" dirty="0" smtClean="0">
              <a:latin typeface="Arial" charset="0"/>
            </a:endParaRPr>
          </a:p>
          <a:p>
            <a:pPr eaLnBrk="1" hangingPunct="1"/>
            <a:endParaRPr lang="en-AU" sz="2400" dirty="0" smtClean="0">
              <a:latin typeface="Arial" charset="0"/>
            </a:endParaRPr>
          </a:p>
          <a:p>
            <a:pPr eaLnBrk="1" hangingPunct="1"/>
            <a:endParaRPr lang="en-AU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81544" y="6032119"/>
            <a:ext cx="4410456" cy="67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Is this </a:t>
            </a:r>
            <a:r>
              <a:rPr lang="en-AU" dirty="0" err="1" smtClean="0">
                <a:solidFill>
                  <a:srgbClr val="FF0000"/>
                </a:solidFill>
                <a:latin typeface="Arial" charset="0"/>
              </a:rPr>
              <a:t>wargaming</a:t>
            </a:r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?</a:t>
            </a:r>
          </a:p>
          <a:p>
            <a:endParaRPr lang="en-AU" sz="2400" dirty="0" smtClean="0">
              <a:latin typeface="Arial" charset="0"/>
            </a:endParaRPr>
          </a:p>
          <a:p>
            <a:endParaRPr lang="en-AU" sz="2400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901954"/>
            <a:ext cx="5077968" cy="3276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46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Combat Simulation </a:t>
            </a:r>
            <a:r>
              <a:rPr lang="en-AU" dirty="0" smtClean="0"/>
              <a:t>1 </a:t>
            </a:r>
            <a:r>
              <a:rPr lang="en-AU" dirty="0"/>
              <a:t>– Closed loop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 smtClean="0">
                <a:latin typeface="Arial" charset="0"/>
              </a:rPr>
              <a:t>Closed loop simulation – multiple runs.</a:t>
            </a:r>
          </a:p>
          <a:p>
            <a:pPr eaLnBrk="1" hangingPunct="1"/>
            <a:r>
              <a:rPr lang="en-AU" sz="2400" dirty="0" smtClean="0">
                <a:latin typeface="Arial" charset="0"/>
              </a:rPr>
              <a:t>Complex adaptive system – explore scenarios (less realistic).</a:t>
            </a:r>
          </a:p>
          <a:p>
            <a:pPr eaLnBrk="1" hangingPunct="1"/>
            <a:r>
              <a:rPr lang="en-AU" sz="2400" dirty="0" smtClean="0">
                <a:latin typeface="Arial" charset="0"/>
              </a:rPr>
              <a:t>Feeds the human-in-the-loop simulation.</a:t>
            </a:r>
          </a:p>
          <a:p>
            <a:pPr eaLnBrk="1" hangingPunct="1"/>
            <a:r>
              <a:rPr lang="en-AU" sz="2400" dirty="0" smtClean="0">
                <a:latin typeface="Arial" charset="0"/>
              </a:rPr>
              <a:t>Identify key variables for analysis:</a:t>
            </a:r>
          </a:p>
          <a:p>
            <a:pPr lvl="1"/>
            <a:r>
              <a:rPr lang="en-AU" dirty="0" smtClean="0">
                <a:latin typeface="Arial" charset="0"/>
              </a:rPr>
              <a:t>Effect of terrain;</a:t>
            </a:r>
          </a:p>
          <a:p>
            <a:pPr lvl="1"/>
            <a:r>
              <a:rPr lang="en-AU" dirty="0" smtClean="0">
                <a:latin typeface="Arial" charset="0"/>
              </a:rPr>
              <a:t>Effect of mission – attack, defence, mobile, static.</a:t>
            </a:r>
          </a:p>
          <a:p>
            <a:pPr lvl="1"/>
            <a:r>
              <a:rPr lang="en-AU" dirty="0" smtClean="0">
                <a:latin typeface="Arial" charset="0"/>
              </a:rPr>
              <a:t>Effect of trust and SOPs;</a:t>
            </a:r>
          </a:p>
          <a:p>
            <a:pPr lvl="1"/>
            <a:r>
              <a:rPr lang="en-AU" dirty="0" smtClean="0">
                <a:latin typeface="Arial" charset="0"/>
              </a:rPr>
              <a:t>Value of differing communication channels;</a:t>
            </a:r>
          </a:p>
          <a:p>
            <a:pPr lvl="1"/>
            <a:r>
              <a:rPr lang="en-AU" dirty="0" smtClean="0">
                <a:latin typeface="Arial" charset="0"/>
              </a:rPr>
              <a:t>Value of specific sets of information; </a:t>
            </a:r>
          </a:p>
          <a:p>
            <a:pPr lvl="1"/>
            <a:r>
              <a:rPr lang="en-AU" dirty="0" smtClean="0">
                <a:latin typeface="Arial" charset="0"/>
              </a:rPr>
              <a:t>Value of specific nodes – recon/OP/retrains/logistics/CP;</a:t>
            </a:r>
          </a:p>
          <a:p>
            <a:pPr lvl="1"/>
            <a:r>
              <a:rPr lang="en-AU" dirty="0" smtClean="0">
                <a:latin typeface="Arial" charset="0"/>
              </a:rPr>
              <a:t>Integration of OCO and integrated deception plans. </a:t>
            </a:r>
          </a:p>
          <a:p>
            <a:pPr lvl="1"/>
            <a:endParaRPr lang="en-AU" dirty="0" smtClean="0">
              <a:latin typeface="Arial" charset="0"/>
            </a:endParaRPr>
          </a:p>
          <a:p>
            <a:pPr eaLnBrk="1" hangingPunct="1"/>
            <a:endParaRPr lang="en-AU" sz="2400" dirty="0" smtClean="0">
              <a:latin typeface="Arial" charset="0"/>
            </a:endParaRPr>
          </a:p>
          <a:p>
            <a:pPr eaLnBrk="1" hangingPunct="1"/>
            <a:endParaRPr lang="en-AU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81544" y="6032119"/>
            <a:ext cx="4410456" cy="67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Is this </a:t>
            </a:r>
            <a:r>
              <a:rPr lang="en-AU" dirty="0" err="1" smtClean="0">
                <a:solidFill>
                  <a:srgbClr val="FF0000"/>
                </a:solidFill>
                <a:latin typeface="Arial" charset="0"/>
              </a:rPr>
              <a:t>wargaming</a:t>
            </a:r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?</a:t>
            </a:r>
          </a:p>
          <a:p>
            <a:endParaRPr lang="en-AU" sz="2400" dirty="0" smtClean="0">
              <a:latin typeface="Arial" charset="0"/>
            </a:endParaRPr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18771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Combat Simulation </a:t>
            </a:r>
            <a:r>
              <a:rPr lang="en-AU" dirty="0" smtClean="0"/>
              <a:t>2 </a:t>
            </a:r>
            <a:r>
              <a:rPr lang="en-AU" dirty="0"/>
              <a:t>– Human in the loop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838200" y="1497012"/>
            <a:ext cx="10515600" cy="517150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AU" sz="2400" dirty="0" smtClean="0">
                <a:latin typeface="Arial" charset="0"/>
              </a:rPr>
              <a:t>Options:</a:t>
            </a:r>
          </a:p>
          <a:p>
            <a:pPr lvl="1"/>
            <a:r>
              <a:rPr lang="en-AU" dirty="0" smtClean="0">
                <a:latin typeface="Arial" charset="0"/>
              </a:rPr>
              <a:t>Simple simulation – VBS3 allows CNR Sim and Visualisation.</a:t>
            </a:r>
          </a:p>
          <a:p>
            <a:pPr lvl="1"/>
            <a:r>
              <a:rPr lang="en-AU" dirty="0" smtClean="0">
                <a:latin typeface="Arial" charset="0"/>
              </a:rPr>
              <a:t>Focus on human decision making - JCATS and </a:t>
            </a:r>
            <a:r>
              <a:rPr lang="en-AU" dirty="0" err="1" smtClean="0">
                <a:latin typeface="Arial" charset="0"/>
              </a:rPr>
              <a:t>OneSAF</a:t>
            </a:r>
            <a:r>
              <a:rPr lang="en-AU" dirty="0" smtClean="0">
                <a:latin typeface="Arial" charset="0"/>
              </a:rPr>
              <a:t>.</a:t>
            </a:r>
          </a:p>
          <a:p>
            <a:pPr lvl="1"/>
            <a:r>
              <a:rPr lang="en-AU" dirty="0" smtClean="0">
                <a:latin typeface="Arial" charset="0"/>
              </a:rPr>
              <a:t>Experimentation tools – Combat XXI (issues with human in the loop).</a:t>
            </a:r>
          </a:p>
          <a:p>
            <a:pPr eaLnBrk="1" hangingPunct="1"/>
            <a:r>
              <a:rPr lang="en-AU" sz="2400" dirty="0" smtClean="0">
                <a:latin typeface="Arial" charset="0"/>
              </a:rPr>
              <a:t>Differing simulation runs – as an example: 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C4ISR is not compromised.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C4ISR is compromised, no deception (compromised confidentiality).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C4ISR is compromised and deception occurs (compromised integrity).</a:t>
            </a:r>
          </a:p>
          <a:p>
            <a:pPr lvl="1" eaLnBrk="1" hangingPunct="1"/>
            <a:r>
              <a:rPr lang="en-AU" dirty="0" smtClean="0">
                <a:latin typeface="Arial" charset="0"/>
              </a:rPr>
              <a:t>C4ISR is compromised and denial of service occurs (compromised availability).</a:t>
            </a:r>
          </a:p>
          <a:p>
            <a:r>
              <a:rPr lang="en-AU" sz="2400" dirty="0" smtClean="0">
                <a:latin typeface="Arial" charset="0"/>
              </a:rPr>
              <a:t>Modelling of the enemy:</a:t>
            </a:r>
          </a:p>
          <a:p>
            <a:pPr lvl="1"/>
            <a:r>
              <a:rPr lang="en-AU" dirty="0" smtClean="0">
                <a:latin typeface="Arial" charset="0"/>
              </a:rPr>
              <a:t>live human; </a:t>
            </a:r>
          </a:p>
          <a:p>
            <a:pPr lvl="1"/>
            <a:r>
              <a:rPr lang="en-AU" dirty="0" smtClean="0">
                <a:latin typeface="Arial" charset="0"/>
              </a:rPr>
              <a:t>decision points set by human; or</a:t>
            </a:r>
          </a:p>
          <a:p>
            <a:pPr lvl="1"/>
            <a:r>
              <a:rPr lang="en-AU" dirty="0" smtClean="0">
                <a:latin typeface="Arial" charset="0"/>
              </a:rPr>
              <a:t>scripted AI.</a:t>
            </a:r>
          </a:p>
          <a:p>
            <a:endParaRPr lang="en-AU" sz="2800" dirty="0" smtClean="0">
              <a:latin typeface="Arial" charset="0"/>
            </a:endParaRPr>
          </a:p>
          <a:p>
            <a:pPr eaLnBrk="1" hangingPunct="1"/>
            <a:endParaRPr lang="en-AU" sz="2400" dirty="0" smtClean="0">
              <a:latin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72984" y="5583301"/>
            <a:ext cx="4410456" cy="67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Is this </a:t>
            </a:r>
            <a:r>
              <a:rPr lang="en-AU" dirty="0" err="1" smtClean="0">
                <a:solidFill>
                  <a:srgbClr val="FF0000"/>
                </a:solidFill>
                <a:latin typeface="Arial" charset="0"/>
              </a:rPr>
              <a:t>wargaming</a:t>
            </a:r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?</a:t>
            </a:r>
          </a:p>
          <a:p>
            <a:endParaRPr lang="en-AU" sz="2400" dirty="0" smtClean="0">
              <a:latin typeface="Arial" charset="0"/>
            </a:endParaRPr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42418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a typeface="Verdana" pitchFamily="34" charset="0"/>
                <a:cs typeface="Arial" panose="020B0604020202020204" pitchFamily="34" charset="0"/>
              </a:rPr>
              <a:t>Cyber threats and Army operations </a:t>
            </a:r>
            <a:r>
              <a:rPr lang="en-US" b="1" dirty="0" smtClean="0">
                <a:ea typeface="Verdana" pitchFamily="34" charset="0"/>
                <a:cs typeface="Arial" panose="020B0604020202020204" pitchFamily="34" charset="0"/>
              </a:rPr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 of uncertainty in combat</a:t>
            </a:r>
          </a:p>
          <a:p>
            <a:r>
              <a:rPr lang="en-US" dirty="0"/>
              <a:t>Advantages of network-enabled combat force</a:t>
            </a:r>
          </a:p>
          <a:p>
            <a:r>
              <a:rPr lang="en-US" dirty="0"/>
              <a:t>Attacking the network</a:t>
            </a:r>
          </a:p>
          <a:p>
            <a:r>
              <a:rPr lang="en-US" dirty="0"/>
              <a:t>Deception</a:t>
            </a:r>
          </a:p>
          <a:p>
            <a:r>
              <a:rPr lang="en-US" dirty="0" smtClean="0"/>
              <a:t>Targeting trust</a:t>
            </a:r>
            <a:endParaRPr lang="en-US" dirty="0"/>
          </a:p>
          <a:p>
            <a:r>
              <a:rPr lang="en-US" dirty="0" smtClean="0"/>
              <a:t>Research methodology</a:t>
            </a:r>
          </a:p>
          <a:p>
            <a:r>
              <a:rPr lang="en-US" dirty="0" smtClean="0"/>
              <a:t>Implications for </a:t>
            </a:r>
            <a:r>
              <a:rPr lang="en-US" dirty="0" err="1" smtClean="0"/>
              <a:t>wargaming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517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Implications for </a:t>
            </a:r>
            <a:r>
              <a:rPr lang="en-AU" dirty="0" err="1" smtClean="0"/>
              <a:t>Wargaming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Relevant: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Terrain (desert vs complex environment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Decision making (the human interface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Tactical effect (defend vs attack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– the human interface with the machine.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Repeatable: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Focus on small and well defined aspects of the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problem.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Simulation – scenario based, red teamed (AI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Selection of the best simulation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approach.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02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Architecture and Models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1892"/>
            <a:ext cx="5077968" cy="3276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16" y="1421892"/>
            <a:ext cx="4630484" cy="3276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78" y="4748403"/>
            <a:ext cx="5935980" cy="2014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34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type of network and its information sharing features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1852549"/>
            <a:ext cx="5937885" cy="445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21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Measuring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31864" cy="4351338"/>
          </a:xfrm>
        </p:spPr>
        <p:txBody>
          <a:bodyPr/>
          <a:lstStyle/>
          <a:p>
            <a:r>
              <a:rPr lang="en-US" dirty="0" smtClean="0"/>
              <a:t>Mission Success</a:t>
            </a:r>
          </a:p>
          <a:p>
            <a:pPr lvl="1"/>
            <a:r>
              <a:rPr lang="en-US" dirty="0" smtClean="0"/>
              <a:t>Primary Objective</a:t>
            </a:r>
          </a:p>
          <a:p>
            <a:pPr lvl="1"/>
            <a:r>
              <a:rPr lang="en-US" dirty="0" smtClean="0"/>
              <a:t>Secondary Objective</a:t>
            </a:r>
          </a:p>
          <a:p>
            <a:r>
              <a:rPr lang="en-US" dirty="0" smtClean="0"/>
              <a:t>Casualties</a:t>
            </a:r>
          </a:p>
          <a:p>
            <a:r>
              <a:rPr lang="en-US" dirty="0" smtClean="0"/>
              <a:t>Combat Power </a:t>
            </a:r>
          </a:p>
          <a:p>
            <a:r>
              <a:rPr lang="en-US" dirty="0" smtClean="0"/>
              <a:t>Ability to hold objective</a:t>
            </a:r>
          </a:p>
          <a:p>
            <a:r>
              <a:rPr lang="en-US" dirty="0" smtClean="0"/>
              <a:t>Ability to conduct subsequent operations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23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5920"/>
            <a:ext cx="5797296" cy="435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2" y="1636776"/>
            <a:ext cx="5477257" cy="4370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AU" dirty="0" smtClean="0"/>
              <a:t>Existing Cyber Simulation in a ‘</a:t>
            </a:r>
            <a:r>
              <a:rPr lang="en-AU" dirty="0" err="1" smtClean="0"/>
              <a:t>Wargame</a:t>
            </a:r>
            <a:r>
              <a:rPr lang="en-AU" dirty="0" smtClean="0"/>
              <a:t>’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13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838200" y="213360"/>
            <a:ext cx="10515600" cy="1333500"/>
          </a:xfrm>
        </p:spPr>
        <p:txBody>
          <a:bodyPr>
            <a:normAutofit/>
          </a:bodyPr>
          <a:lstStyle/>
          <a:p>
            <a:r>
              <a:rPr lang="en-AU" dirty="0"/>
              <a:t>Next Steps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838200" y="1790700"/>
            <a:ext cx="10515600" cy="4843463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Arial" charset="0"/>
              </a:rPr>
              <a:t>Semi Structured Interviews complete.</a:t>
            </a:r>
          </a:p>
          <a:p>
            <a:endParaRPr lang="en-AU" dirty="0" smtClean="0">
              <a:latin typeface="Arial" charset="0"/>
            </a:endParaRPr>
          </a:p>
          <a:p>
            <a:r>
              <a:rPr lang="en-AU" dirty="0" smtClean="0">
                <a:latin typeface="Arial" charset="0"/>
              </a:rPr>
              <a:t>Model development ongoing – artefact expected late 2015.</a:t>
            </a:r>
          </a:p>
          <a:p>
            <a:pPr marL="0" indent="0">
              <a:buNone/>
            </a:pPr>
            <a:endParaRPr lang="en-AU" dirty="0" smtClean="0">
              <a:latin typeface="Arial" charset="0"/>
            </a:endParaRPr>
          </a:p>
          <a:p>
            <a:r>
              <a:rPr lang="en-AU" dirty="0" smtClean="0">
                <a:latin typeface="Arial" charset="0"/>
              </a:rPr>
              <a:t>Thesis submission planned for mid 2016.</a:t>
            </a:r>
          </a:p>
        </p:txBody>
      </p:sp>
    </p:spTree>
    <p:extLst>
      <p:ext uri="{BB962C8B-B14F-4D97-AF65-F5344CB8AC3E}">
        <p14:creationId xmlns:p14="http://schemas.microsoft.com/office/powerpoint/2010/main" val="1751330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2541397"/>
            <a:ext cx="10515600" cy="1325563"/>
          </a:xfrm>
        </p:spPr>
        <p:txBody>
          <a:bodyPr/>
          <a:lstStyle/>
          <a:p>
            <a:pPr algn="ctr"/>
            <a:r>
              <a:rPr lang="en-AU" dirty="0" smtClean="0"/>
              <a:t>Questions?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886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 in combat is about managing uncertainty (</a:t>
            </a:r>
            <a:r>
              <a:rPr lang="en-US" dirty="0" smtClean="0"/>
              <a:t>risk)</a:t>
            </a:r>
            <a:endParaRPr lang="en-A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710419" y="2060582"/>
            <a:ext cx="404177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31775" indent="-231775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Uncertainty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710419" y="2524132"/>
            <a:ext cx="4041775" cy="198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Ambiguity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Friction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High levels of </a:t>
            </a: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risk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Redundancy</a:t>
            </a:r>
          </a:p>
          <a:p>
            <a:pPr marL="109728" lvl="0">
              <a:spcBef>
                <a:spcPct val="20000"/>
              </a:spcBef>
              <a:defRPr/>
            </a:pPr>
            <a:endParaRPr lang="en-US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47469" y="2524132"/>
            <a:ext cx="4041775" cy="198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Sensor to shooter links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Interconnected</a:t>
            </a: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systems 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Network Centric Warfare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Full Spectrum Operations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Common Operating Picture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069059" y="2075822"/>
            <a:ext cx="404177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31775" indent="-231775" algn="ctr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Precision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0418" y="4885002"/>
            <a:ext cx="8400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“…a far smaller, lighter and more mobile force can operate at a greater range and with higher precision than at any time in human history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Adamsky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2010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8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demonstrates the advantage of network enabled combat </a:t>
            </a:r>
            <a:endParaRPr lang="en-A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846961" y="2134506"/>
            <a:ext cx="806808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Historical</a:t>
            </a: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Examples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846961" y="2598056"/>
            <a:ext cx="8068085" cy="31856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German Army of World War Two – analog network, appropriately equipped and trained personnel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Stryker Brigade - digitized network with documented benefits in comparison to the standard light infantry unit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 ‘Thunder Runs’ on Iraqi defenses in Operation Iraqi Freedom - networked Blue Force Tracking (BFT) systems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37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/>
              <a:t>Benefits of network enabled land combat forces (as an integrated package)</a:t>
            </a:r>
            <a:endParaRPr lang="en-AU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973102" y="1773936"/>
            <a:ext cx="5110194" cy="4744167"/>
            <a:chOff x="2100666" y="1451346"/>
            <a:chExt cx="4496378" cy="4896416"/>
          </a:xfrm>
        </p:grpSpPr>
        <p:pic>
          <p:nvPicPr>
            <p:cNvPr id="5" name="Content Placeholder 10" descr="Slide for Ph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666" y="2025144"/>
              <a:ext cx="4496378" cy="396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3563888" y="6021288"/>
              <a:ext cx="2216842" cy="326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000">
                  <a:solidFill>
                    <a:schemeClr val="accent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accent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accent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AU" altLang="en-US" sz="120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 </a:t>
              </a:r>
              <a:r>
                <a:rPr lang="en-AU" altLang="en-US" sz="1200" dirty="0" smtClean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Gonzales, 2005</a:t>
              </a:r>
              <a:endParaRPr lang="en-AU" altLang="en-US" sz="12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756850" y="3033256"/>
              <a:ext cx="2160240" cy="187220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 rot="19152448">
              <a:off x="3030354" y="3551549"/>
              <a:ext cx="30417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000">
                  <a:solidFill>
                    <a:schemeClr val="accent2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accent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accent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>
                  <a:solidFill>
                    <a:srgbClr val="A04DA3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AU" altLang="en-US" sz="1600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Network enabled awareness</a:t>
              </a: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 bwMode="auto">
            <a:xfrm>
              <a:off x="2819223" y="1451346"/>
              <a:ext cx="3601923" cy="645207"/>
            </a:xfrm>
            <a:prstGeom prst="rect">
              <a:avLst/>
            </a:prstGeom>
            <a:solidFill>
              <a:schemeClr val="accent2">
                <a:satMod val="150000"/>
                <a:alpha val="25000"/>
              </a:schemeClr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44450" algn="ctr" eaLnBrk="1" hangingPunct="1">
                <a:spcBef>
                  <a:spcPts val="300"/>
                </a:spcBef>
                <a:buClr>
                  <a:srgbClr val="A04DA3"/>
                </a:buClr>
                <a:defRPr/>
              </a:pPr>
              <a:r>
                <a:rPr lang="en-AU" sz="1600" b="1" dirty="0" smtClean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Enhanced situational awareness</a:t>
              </a:r>
              <a:endParaRPr lang="en-AU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11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ea typeface="Verdana" pitchFamily="34" charset="0"/>
                <a:cs typeface="Arial" panose="020B0604020202020204" pitchFamily="34" charset="0"/>
              </a:rPr>
              <a:t>A near peer adversary will also seek to obtain information dominance</a:t>
            </a:r>
            <a:r>
              <a:rPr lang="en-AU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en-AU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endParaRPr lang="en-AU" dirty="0"/>
          </a:p>
        </p:txBody>
      </p:sp>
      <p:sp>
        <p:nvSpPr>
          <p:cNvPr id="4" name="Content Placeholder 11"/>
          <p:cNvSpPr>
            <a:spLocks noGrp="1"/>
          </p:cNvSpPr>
          <p:nvPr>
            <p:ph sz="half" idx="4294967295"/>
          </p:nvPr>
        </p:nvSpPr>
        <p:spPr>
          <a:xfrm>
            <a:off x="1787622" y="1394527"/>
            <a:ext cx="7831866" cy="338328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400" b="0" dirty="0"/>
          </a:p>
          <a:p>
            <a:pPr marL="0" indent="0">
              <a:buNone/>
            </a:pPr>
            <a:r>
              <a:rPr lang="en-US" sz="2400" b="0" i="1" dirty="0"/>
              <a:t>“The Armed Forces [are] now so dependent on information and communications technology, should such systems suffer a sustained cyber attack, their ability to operate could be fatally compromised</a:t>
            </a:r>
            <a:r>
              <a:rPr lang="en-US" sz="2400" b="0" i="1" dirty="0" smtClean="0"/>
              <a:t>”.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n-US" sz="2400" b="0" dirty="0" smtClean="0">
                <a:solidFill>
                  <a:prstClr val="white">
                    <a:lumMod val="65000"/>
                  </a:prstClr>
                </a:solidFill>
              </a:rPr>
              <a:t>Source</a:t>
            </a:r>
            <a:r>
              <a:rPr lang="en-US" sz="2400" b="0" dirty="0">
                <a:solidFill>
                  <a:prstClr val="white">
                    <a:lumMod val="65000"/>
                  </a:prstClr>
                </a:solidFill>
              </a:rPr>
              <a:t>: </a:t>
            </a:r>
            <a:r>
              <a:rPr lang="en-US" sz="2400" b="0" dirty="0" smtClean="0">
                <a:solidFill>
                  <a:prstClr val="white">
                    <a:lumMod val="65000"/>
                  </a:prstClr>
                </a:solidFill>
              </a:rPr>
              <a:t>UK Ministry of </a:t>
            </a:r>
            <a:r>
              <a:rPr lang="en-US" sz="2400" b="0" dirty="0" err="1" smtClean="0">
                <a:solidFill>
                  <a:prstClr val="white">
                    <a:lumMod val="65000"/>
                  </a:prstClr>
                </a:solidFill>
              </a:rPr>
              <a:t>Defence</a:t>
            </a:r>
            <a:r>
              <a:rPr lang="en-US" sz="2400" b="0" dirty="0" smtClean="0">
                <a:solidFill>
                  <a:prstClr val="white">
                    <a:lumMod val="65000"/>
                  </a:prstClr>
                </a:solidFill>
              </a:rPr>
              <a:t>, 2013</a:t>
            </a:r>
            <a:endParaRPr lang="en-US" sz="2400" b="0" dirty="0">
              <a:solidFill>
                <a:prstClr val="white">
                  <a:lumMod val="65000"/>
                </a:prstClr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11" name="Rectangle 10"/>
          <p:cNvSpPr/>
          <p:nvPr/>
        </p:nvSpPr>
        <p:spPr>
          <a:xfrm>
            <a:off x="1787622" y="3868998"/>
            <a:ext cx="7831866" cy="239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2400" i="1" dirty="0">
                <a:ea typeface="MS PMincho" panose="02020600040205080304" pitchFamily="18" charset="-128"/>
                <a:cs typeface="Arial" panose="020B0604020202020204" pitchFamily="34" charset="0"/>
              </a:rPr>
              <a:t>“…the underlying infrastructure becomes a single point of failure. It is thus likely that the enemy of a networked force will target the underlying technology by conducting information warfare, net warfare or communication infrastructure warfare”</a:t>
            </a:r>
            <a:r>
              <a:rPr lang="en-GB" sz="2400" dirty="0">
                <a:ea typeface="MS PMincho" panose="02020600040205080304" pitchFamily="18" charset="-128"/>
                <a:cs typeface="Arial" panose="020B0604020202020204" pitchFamily="34" charset="0"/>
              </a:rPr>
              <a:t> </a:t>
            </a:r>
            <a:endParaRPr lang="en-GB" sz="2400" dirty="0" smtClean="0">
              <a:ea typeface="MS PMincho" panose="02020600040205080304" pitchFamily="18" charset="-128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spcAft>
                <a:spcPts val="1000"/>
              </a:spcAft>
            </a:pPr>
            <a:r>
              <a:rPr lang="en-GB" sz="2400" dirty="0">
                <a:hlinkClick r:id="rId2" action="ppaction://hlinkfile" tooltip="Aho, 2004 #87"/>
              </a:rPr>
              <a:t>Source: </a:t>
            </a:r>
            <a:r>
              <a:rPr lang="en-GB" sz="2400" dirty="0" err="1">
                <a:hlinkClick r:id="rId2" action="ppaction://hlinkfile" tooltip="Aho, 2004 #87"/>
              </a:rPr>
              <a:t>Aho</a:t>
            </a:r>
            <a:r>
              <a:rPr lang="en-GB" sz="2400" dirty="0">
                <a:hlinkClick r:id="rId2" action="ppaction://hlinkfile" tooltip="Aho, 2004 #87"/>
              </a:rPr>
              <a:t> and </a:t>
            </a:r>
            <a:r>
              <a:rPr lang="en-GB" sz="2400" dirty="0" err="1">
                <a:hlinkClick r:id="rId2" action="ppaction://hlinkfile" tooltip="Aho, 2004 #87"/>
              </a:rPr>
              <a:t>Candolin</a:t>
            </a:r>
            <a:r>
              <a:rPr lang="en-GB" sz="2400" dirty="0">
                <a:hlinkClick r:id="rId2" action="ppaction://hlinkfile" tooltip="Aho, 2004 #87"/>
              </a:rPr>
              <a:t> 2004 p10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9182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demonstrates the advantage of attacking the network</a:t>
            </a:r>
            <a:endParaRPr lang="en-AU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2011553" y="2097930"/>
            <a:ext cx="8068085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31775" marR="0" lvl="0" indent="-2317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Historical</a:t>
            </a:r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Examples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011553" y="2561480"/>
            <a:ext cx="8068085" cy="38393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US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German Navy of World War Two – Admiral Donitz. 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AU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Enigma, Ultra and Bletchley Park. </a:t>
            </a: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endParaRPr lang="en-AU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AU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 alignment of virtual data to reality:</a:t>
            </a:r>
          </a:p>
          <a:p>
            <a:pPr marL="822960" lvl="1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AU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USS Vincennes </a:t>
            </a:r>
            <a:r>
              <a:rPr lang="en-AU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</a:t>
            </a:r>
            <a:r>
              <a:rPr lang="en-AU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Iran Civilian Aircraft 1988; and</a:t>
            </a:r>
          </a:p>
          <a:p>
            <a:pPr marL="822960" lvl="1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AU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Patriot Missile System - RAF Tornado 2003.</a:t>
            </a:r>
          </a:p>
          <a:p>
            <a:pPr marL="822960" lvl="1" indent="-256032">
              <a:spcBef>
                <a:spcPct val="20000"/>
              </a:spcBef>
              <a:buFont typeface="Georgia"/>
              <a:buChar char="•"/>
              <a:defRPr/>
            </a:pPr>
            <a:endParaRPr lang="en-AU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AU" sz="2000" b="1" dirty="0" err="1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Stuxnet</a:t>
            </a:r>
            <a:r>
              <a:rPr lang="en-AU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– Attack on Iranian nuclear program. Centrifuges and C2 attacked.</a:t>
            </a:r>
            <a:endParaRPr lang="en-AU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822960" lvl="1" indent="-256032">
              <a:spcBef>
                <a:spcPct val="20000"/>
              </a:spcBef>
              <a:buFont typeface="Georgia"/>
              <a:buChar char="•"/>
              <a:defRPr/>
            </a:pPr>
            <a:endParaRPr lang="en-AU" sz="20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indent="-256032">
              <a:spcBef>
                <a:spcPct val="20000"/>
              </a:spcBef>
              <a:buFont typeface="Georgia"/>
              <a:buChar char="•"/>
              <a:defRPr/>
            </a:pPr>
            <a:r>
              <a:rPr lang="en-AU" sz="20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Cyber Electro Magnetic Operations (US Doctrine)</a:t>
            </a: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ct val="20000"/>
              </a:spcBef>
              <a:buFont typeface="Georgia"/>
              <a:buChar char="•"/>
              <a:defRPr/>
            </a:pPr>
            <a:endParaRPr lang="en-US" sz="20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0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>
                <a:ea typeface="Verdana" pitchFamily="34" charset="0"/>
                <a:cs typeface="Arial" panose="020B0604020202020204" pitchFamily="34" charset="0"/>
              </a:rPr>
              <a:t>Incorrect information creates uncertainty or validates invalid </a:t>
            </a:r>
            <a:r>
              <a:rPr lang="en-AU" dirty="0" smtClean="0">
                <a:ea typeface="Verdana" pitchFamily="34" charset="0"/>
                <a:cs typeface="Arial" panose="020B0604020202020204" pitchFamily="34" charset="0"/>
              </a:rPr>
              <a:t>theories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 rot="5400000">
            <a:off x="2161937" y="1441864"/>
            <a:ext cx="1044062" cy="20027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83969" tIns="41985" rIns="83969" bIns="41985" rtlCol="0" anchor="ctr"/>
          <a:lstStyle/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Deception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1879539" y="2966502"/>
            <a:ext cx="1608857" cy="20027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83969" tIns="41985" rIns="83969" bIns="41985" rtlCol="0" anchor="ctr"/>
          <a:lstStyle/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Deception </a:t>
            </a:r>
          </a:p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1922935" y="4773380"/>
            <a:ext cx="1522066" cy="20027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83969" tIns="41985" rIns="83969" bIns="41985" rtlCol="0" anchor="ctr"/>
          <a:lstStyle/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Deception</a:t>
            </a:r>
          </a:p>
          <a:p>
            <a:pPr algn="ctr"/>
            <a:r>
              <a:rPr lang="en-US" sz="1700" b="1" dirty="0" smtClean="0">
                <a:latin typeface="Arial" pitchFamily="34" charset="0"/>
                <a:cs typeface="Arial" pitchFamily="34" charset="0"/>
              </a:rPr>
              <a:t>Execution</a:t>
            </a:r>
          </a:p>
        </p:txBody>
      </p:sp>
      <p:sp>
        <p:nvSpPr>
          <p:cNvPr id="7" name="Rectangle 6"/>
          <p:cNvSpPr/>
          <p:nvPr/>
        </p:nvSpPr>
        <p:spPr>
          <a:xfrm rot="16200000" flipH="1">
            <a:off x="6544571" y="-894697"/>
            <a:ext cx="1044063" cy="6675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lIns="83969" tIns="167939" rIns="83969" bIns="41985" rtlCol="0" anchor="ctr"/>
          <a:lstStyle/>
          <a:p>
            <a:pPr marL="154527" indent="-154527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Manipulating communication channels, misdirecting strategic or tactical action and confusing an opposing force’s SA.</a:t>
            </a:r>
          </a:p>
        </p:txBody>
      </p:sp>
      <p:sp>
        <p:nvSpPr>
          <p:cNvPr id="8" name="Rectangle 7"/>
          <p:cNvSpPr/>
          <p:nvPr/>
        </p:nvSpPr>
        <p:spPr>
          <a:xfrm rot="16200000" flipH="1">
            <a:off x="6262177" y="629934"/>
            <a:ext cx="1608850" cy="6675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lIns="83969" tIns="167939" rIns="83969" bIns="41985" rtlCol="0" anchor="ctr"/>
          <a:lstStyle/>
          <a:p>
            <a:pPr marL="154527" indent="-154527">
              <a:buClr>
                <a:schemeClr val="accent2"/>
              </a:buClr>
              <a:buFont typeface="Wingdings" pitchFamily="2" charset="2"/>
              <a:buChar char="§"/>
            </a:pP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Ambiguity – Increased noise.</a:t>
            </a:r>
          </a:p>
          <a:p>
            <a:pPr marL="154527" indent="-154527">
              <a:buClr>
                <a:schemeClr val="accent2"/>
              </a:buClr>
              <a:buFont typeface="Wingdings" pitchFamily="2" charset="2"/>
              <a:buChar char="§"/>
            </a:pPr>
            <a:r>
              <a:rPr lang="en-A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Misleading – Reduced noise, wrong 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alternative</a:t>
            </a:r>
          </a:p>
          <a:p>
            <a:pPr marL="154527" indent="-154527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Neutralization - compromising the trust of the user.</a:t>
            </a:r>
          </a:p>
          <a:p>
            <a:pPr marL="154527" indent="-154527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Capitalization - retaining the trust of the user, whilst manipulating information to have them act against their own interests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 flipH="1">
            <a:off x="6305573" y="2436814"/>
            <a:ext cx="1522062" cy="66758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lIns="83969" tIns="167939" rIns="83969" bIns="41985" rtlCol="0" anchor="ctr"/>
          <a:lstStyle/>
          <a:p>
            <a:pPr marL="154527" indent="-154527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Network-enabled deception is a theatrical production, combining data in a complimentary way to produce a coherent and coordinated storyline of misinformation. </a:t>
            </a:r>
          </a:p>
          <a:p>
            <a:pPr marL="154527" indent="-154527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Trust is critical to the analysis of information in complex systems and the management of risk. </a:t>
            </a:r>
          </a:p>
        </p:txBody>
      </p:sp>
    </p:spTree>
    <p:extLst>
      <p:ext uri="{BB962C8B-B14F-4D97-AF65-F5344CB8AC3E}">
        <p14:creationId xmlns:p14="http://schemas.microsoft.com/office/powerpoint/2010/main" val="34553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>
                <a:ea typeface="Verdana" pitchFamily="34" charset="0"/>
                <a:cs typeface="Arial" panose="020B0604020202020204" pitchFamily="34" charset="0"/>
              </a:rPr>
              <a:t>Information security models do not consider the commander’s </a:t>
            </a:r>
            <a:r>
              <a:rPr lang="en-AU" dirty="0" smtClean="0">
                <a:ea typeface="Verdana" pitchFamily="34" charset="0"/>
                <a:cs typeface="Arial" panose="020B0604020202020204" pitchFamily="34" charset="0"/>
              </a:rPr>
              <a:t>perspective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the potential tactical results, with and without the cyber attack, is the true operational effect.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difficult to quantify because of the large number of variables inherent in both decision making and tactical combat.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 impact, as a third order effect, is not network denial of service or compromised data.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625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1394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PMincho</vt:lpstr>
      <vt:lpstr>Arial</vt:lpstr>
      <vt:lpstr>Calibri</vt:lpstr>
      <vt:lpstr>Calibri Light</vt:lpstr>
      <vt:lpstr>Georgia</vt:lpstr>
      <vt:lpstr>Helvetica</vt:lpstr>
      <vt:lpstr>Verdana</vt:lpstr>
      <vt:lpstr>Wingdings</vt:lpstr>
      <vt:lpstr>Office Theme</vt:lpstr>
      <vt:lpstr>The Risk Management of Tactical Cyber Threats in Australian Army Operations   David Ormrod UNSW PhD Candidate  Supervisor: Dr Edward Lewis UNSW Co-Supervisor: Dr Spike Barlow DSTO Co-Supervisor: Dr Fred Bowden</vt:lpstr>
      <vt:lpstr>Cyber threats and Army operations  </vt:lpstr>
      <vt:lpstr>Decision making in combat is about managing uncertainty (risk)</vt:lpstr>
      <vt:lpstr>History demonstrates the advantage of network enabled combat </vt:lpstr>
      <vt:lpstr>Benefits of network enabled land combat forces (as an integrated package)</vt:lpstr>
      <vt:lpstr>A near peer adversary will also seek to obtain information dominance </vt:lpstr>
      <vt:lpstr>History demonstrates the advantage of attacking the network</vt:lpstr>
      <vt:lpstr>Incorrect information creates uncertainty or validates invalid theories</vt:lpstr>
      <vt:lpstr>Information security models do not consider the commander’s perspective</vt:lpstr>
      <vt:lpstr>The target of a cyber attack should be the human interface </vt:lpstr>
      <vt:lpstr>Contributions to Knowledge</vt:lpstr>
      <vt:lpstr>Research Questions</vt:lpstr>
      <vt:lpstr>Hypothesis for Q2</vt:lpstr>
      <vt:lpstr>Observing the relationship between effects</vt:lpstr>
      <vt:lpstr>Research Method</vt:lpstr>
      <vt:lpstr>Proposed Simulation Toolset</vt:lpstr>
      <vt:lpstr>Cyber Range</vt:lpstr>
      <vt:lpstr>Combat Simulation 1 – Closed loop</vt:lpstr>
      <vt:lpstr>Combat Simulation 2 – Human in the loop</vt:lpstr>
      <vt:lpstr>Implications for Wargaming</vt:lpstr>
      <vt:lpstr>Architecture and Models</vt:lpstr>
      <vt:lpstr>The type of network and its information sharing features</vt:lpstr>
      <vt:lpstr>Measuring Effect</vt:lpstr>
      <vt:lpstr>Existing Cyber Simulation in a ‘Wargame’</vt:lpstr>
      <vt:lpstr>Next Steps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Ormrod</dc:creator>
  <cp:lastModifiedBy>Dave Ormrod</cp:lastModifiedBy>
  <cp:revision>50</cp:revision>
  <dcterms:created xsi:type="dcterms:W3CDTF">2014-09-14T04:41:48Z</dcterms:created>
  <dcterms:modified xsi:type="dcterms:W3CDTF">2014-12-08T23:46:49Z</dcterms:modified>
</cp:coreProperties>
</file>